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6" r:id="rId2"/>
    <p:sldId id="281" r:id="rId3"/>
    <p:sldId id="282" r:id="rId4"/>
    <p:sldId id="284" r:id="rId5"/>
    <p:sldId id="285" r:id="rId6"/>
    <p:sldId id="286" r:id="rId7"/>
    <p:sldId id="287" r:id="rId8"/>
    <p:sldId id="289" r:id="rId9"/>
    <p:sldId id="288" r:id="rId10"/>
    <p:sldId id="290" r:id="rId11"/>
    <p:sldId id="291" r:id="rId12"/>
    <p:sldId id="292" r:id="rId13"/>
    <p:sldId id="293" r:id="rId14"/>
    <p:sldId id="294" r:id="rId15"/>
    <p:sldId id="295" r:id="rId16"/>
    <p:sldId id="297" r:id="rId17"/>
    <p:sldId id="298" r:id="rId18"/>
    <p:sldId id="299" r:id="rId19"/>
    <p:sldId id="300" r:id="rId20"/>
    <p:sldId id="301" r:id="rId21"/>
    <p:sldId id="30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8" d="100"/>
          <a:sy n="78" d="100"/>
        </p:scale>
        <p:origin x="-94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1627C2-1B8E-4B4B-85CC-FC114778E349}" type="datetimeFigureOut">
              <a:rPr lang="en-US" smtClean="0"/>
              <a:pPr/>
              <a:t>10/25/2019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710312-B5BD-46FF-AB15-BCE05BADAD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710312-B5BD-46FF-AB15-BCE05BADAD9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380749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134111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331314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17509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398356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371645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231174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260050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334668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215171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89AF73-F288-47BA-A6DD-759E0E43C3DD}" type="datetimeFigureOut">
              <a:rPr lang="en-US" smtClean="0"/>
              <a:pPr/>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373125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9AF73-F288-47BA-A6DD-759E0E43C3DD}" type="datetimeFigureOut">
              <a:rPr lang="en-US" smtClean="0"/>
              <a:pPr/>
              <a:t>10/25/2019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D735C-974E-4AD1-91D4-58CD2145AE6D}" type="slidenum">
              <a:rPr lang="en-US" smtClean="0"/>
              <a:pPr/>
              <a:t>‹#›</a:t>
            </a:fld>
            <a:endParaRPr lang="en-US" dirty="0"/>
          </a:p>
        </p:txBody>
      </p:sp>
    </p:spTree>
    <p:extLst>
      <p:ext uri="{BB962C8B-B14F-4D97-AF65-F5344CB8AC3E}">
        <p14:creationId xmlns:p14="http://schemas.microsoft.com/office/powerpoint/2010/main" xmlns="" val="2412996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3847207"/>
          </a:xfrm>
          <a:prstGeom prst="rect">
            <a:avLst/>
          </a:prstGeom>
          <a:noFill/>
        </p:spPr>
        <p:txBody>
          <a:bodyPr wrap="square" rtlCol="0">
            <a:spAutoFit/>
          </a:bodyPr>
          <a:lstStyle/>
          <a:p>
            <a:r>
              <a:rPr lang="en-US" sz="2000" b="1" dirty="0" smtClean="0"/>
              <a:t>The module</a:t>
            </a:r>
            <a:r>
              <a:rPr lang="en-US" sz="2400" dirty="0" smtClean="0"/>
              <a:t>:          </a:t>
            </a:r>
            <a:r>
              <a:rPr lang="en-US" sz="2800" b="1" dirty="0" smtClean="0">
                <a:solidFill>
                  <a:srgbClr val="FF0000"/>
                </a:solidFill>
              </a:rPr>
              <a:t>URINARY SYSTEM MODULE </a:t>
            </a:r>
          </a:p>
          <a:p>
            <a:r>
              <a:rPr lang="en-US" sz="2400" dirty="0" smtClean="0"/>
              <a:t>   </a:t>
            </a:r>
          </a:p>
          <a:p>
            <a:r>
              <a:rPr lang="en-US" sz="2000" b="1" dirty="0" smtClean="0"/>
              <a:t>Session 5</a:t>
            </a:r>
            <a:r>
              <a:rPr lang="en-US" sz="2400" dirty="0" smtClean="0"/>
              <a:t>      </a:t>
            </a:r>
            <a:r>
              <a:rPr lang="en-US" sz="2400" dirty="0" smtClean="0">
                <a:solidFill>
                  <a:srgbClr val="FF0000"/>
                </a:solidFill>
              </a:rPr>
              <a:t>Lecture 1</a:t>
            </a:r>
          </a:p>
          <a:p>
            <a:endParaRPr lang="en-US" sz="2400" dirty="0"/>
          </a:p>
          <a:p>
            <a:endParaRPr lang="en-US" sz="2400" dirty="0" smtClean="0"/>
          </a:p>
          <a:p>
            <a:endParaRPr lang="en-US" sz="2400" b="1" dirty="0" smtClean="0">
              <a:solidFill>
                <a:srgbClr val="C00000"/>
              </a:solidFill>
            </a:endParaRPr>
          </a:p>
          <a:p>
            <a:r>
              <a:rPr lang="en-US" sz="2400" b="1" dirty="0" smtClean="0">
                <a:solidFill>
                  <a:srgbClr val="C00000"/>
                </a:solidFill>
              </a:rPr>
              <a:t>MODULE STAFF</a:t>
            </a:r>
            <a:r>
              <a:rPr lang="en-US" sz="2400" dirty="0" smtClean="0">
                <a:solidFill>
                  <a:srgbClr val="C00000"/>
                </a:solidFill>
              </a:rPr>
              <a:t>:</a:t>
            </a:r>
          </a:p>
          <a:p>
            <a:endParaRPr lang="en-US" sz="1200" b="1" dirty="0" smtClean="0">
              <a:solidFill>
                <a:srgbClr val="002060"/>
              </a:solidFill>
            </a:endParaRPr>
          </a:p>
          <a:p>
            <a:r>
              <a:rPr lang="en-US" sz="1200" b="1" dirty="0" err="1" smtClean="0">
                <a:solidFill>
                  <a:srgbClr val="002060"/>
                </a:solidFill>
              </a:rPr>
              <a:t>Prof.Mahmood</a:t>
            </a:r>
            <a:r>
              <a:rPr lang="en-US" sz="1200" b="1" dirty="0" smtClean="0">
                <a:solidFill>
                  <a:srgbClr val="002060"/>
                </a:solidFill>
              </a:rPr>
              <a:t> </a:t>
            </a:r>
            <a:r>
              <a:rPr lang="en-US" sz="1200" b="1" dirty="0" err="1" smtClean="0">
                <a:solidFill>
                  <a:srgbClr val="002060"/>
                </a:solidFill>
              </a:rPr>
              <a:t>Shakir</a:t>
            </a:r>
            <a:r>
              <a:rPr lang="en-US" sz="1200" b="1" dirty="0" smtClean="0">
                <a:solidFill>
                  <a:srgbClr val="002060"/>
                </a:solidFill>
              </a:rPr>
              <a:t>			</a:t>
            </a:r>
            <a:r>
              <a:rPr lang="en-US" sz="1200" b="1" dirty="0" err="1" smtClean="0">
                <a:solidFill>
                  <a:srgbClr val="002060"/>
                </a:solidFill>
              </a:rPr>
              <a:t>Dr.Adnan</a:t>
            </a:r>
            <a:r>
              <a:rPr lang="en-US" sz="1200" b="1" dirty="0" smtClean="0">
                <a:solidFill>
                  <a:srgbClr val="002060"/>
                </a:solidFill>
              </a:rPr>
              <a:t> </a:t>
            </a:r>
            <a:r>
              <a:rPr lang="en-US" sz="1200" b="1" dirty="0" err="1" smtClean="0">
                <a:solidFill>
                  <a:srgbClr val="002060"/>
                </a:solidFill>
              </a:rPr>
              <a:t>Othafa</a:t>
            </a:r>
            <a:r>
              <a:rPr lang="en-US" sz="1200" b="1" dirty="0" smtClean="0">
                <a:solidFill>
                  <a:srgbClr val="002060"/>
                </a:solidFill>
              </a:rPr>
              <a:t>	                           </a:t>
            </a:r>
            <a:r>
              <a:rPr lang="en-US" sz="1200" b="1" dirty="0" err="1" smtClean="0">
                <a:solidFill>
                  <a:srgbClr val="002060"/>
                </a:solidFill>
              </a:rPr>
              <a:t>Ass.Prof.Firas</a:t>
            </a:r>
            <a:r>
              <a:rPr lang="en-US" sz="1200" b="1" dirty="0" smtClean="0">
                <a:solidFill>
                  <a:srgbClr val="002060"/>
                </a:solidFill>
              </a:rPr>
              <a:t> </a:t>
            </a:r>
            <a:r>
              <a:rPr lang="en-US" sz="1200" b="1" dirty="0" err="1" smtClean="0">
                <a:solidFill>
                  <a:srgbClr val="002060"/>
                </a:solidFill>
              </a:rPr>
              <a:t>Shakir</a:t>
            </a:r>
            <a:r>
              <a:rPr lang="en-US" sz="1200" b="1" dirty="0" smtClean="0">
                <a:solidFill>
                  <a:srgbClr val="002060"/>
                </a:solidFill>
              </a:rPr>
              <a:t>			</a:t>
            </a:r>
          </a:p>
          <a:p>
            <a:endParaRPr lang="en-US" sz="1200" b="1" dirty="0" smtClean="0">
              <a:solidFill>
                <a:srgbClr val="002060"/>
              </a:solidFill>
            </a:endParaRPr>
          </a:p>
          <a:p>
            <a:r>
              <a:rPr lang="en-US" sz="1200" b="1" dirty="0" smtClean="0">
                <a:solidFill>
                  <a:srgbClr val="002060"/>
                </a:solidFill>
              </a:rPr>
              <a:t>Dr. </a:t>
            </a:r>
            <a:r>
              <a:rPr lang="en-US" sz="1200" b="1" dirty="0" err="1" smtClean="0">
                <a:solidFill>
                  <a:srgbClr val="002060"/>
                </a:solidFill>
              </a:rPr>
              <a:t>Safaa</a:t>
            </a:r>
            <a:r>
              <a:rPr lang="en-US" sz="1200" b="1" dirty="0" smtClean="0">
                <a:solidFill>
                  <a:srgbClr val="002060"/>
                </a:solidFill>
              </a:rPr>
              <a:t>  </a:t>
            </a:r>
            <a:r>
              <a:rPr lang="en-US" sz="1200" b="1" dirty="0" err="1" smtClean="0">
                <a:solidFill>
                  <a:srgbClr val="002060"/>
                </a:solidFill>
              </a:rPr>
              <a:t>Taha</a:t>
            </a:r>
            <a:r>
              <a:rPr lang="en-US" sz="1200" b="1" dirty="0" smtClean="0">
                <a:solidFill>
                  <a:srgbClr val="002060"/>
                </a:solidFill>
              </a:rPr>
              <a:t>                                                                                                             </a:t>
            </a:r>
            <a:r>
              <a:rPr lang="en-US" sz="1200" b="1" dirty="0" err="1" smtClean="0">
                <a:solidFill>
                  <a:srgbClr val="002060"/>
                </a:solidFill>
              </a:rPr>
              <a:t>Dr.Khaldoon</a:t>
            </a:r>
            <a:r>
              <a:rPr lang="en-US" sz="1200" b="1" dirty="0" smtClean="0">
                <a:solidFill>
                  <a:srgbClr val="002060"/>
                </a:solidFill>
              </a:rPr>
              <a:t> </a:t>
            </a:r>
            <a:r>
              <a:rPr lang="en-US" sz="1200" b="1" dirty="0" err="1" smtClean="0">
                <a:solidFill>
                  <a:srgbClr val="002060"/>
                </a:solidFill>
              </a:rPr>
              <a:t>Sadek</a:t>
            </a:r>
            <a:r>
              <a:rPr lang="en-US" sz="1200" b="1" dirty="0" smtClean="0">
                <a:solidFill>
                  <a:srgbClr val="002060"/>
                </a:solidFill>
              </a:rPr>
              <a:t>                                                     </a:t>
            </a:r>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2036497" y="2271876"/>
            <a:ext cx="558999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Plasma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osmolarity</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4" name="Picture 13" descr="IMG_4551.JPG"/>
          <p:cNvPicPr>
            <a:picLocks noChangeAspect="1"/>
          </p:cNvPicPr>
          <p:nvPr/>
        </p:nvPicPr>
        <p:blipFill>
          <a:blip r:embed="rId6" cstate="print"/>
          <a:stretch>
            <a:fillRect/>
          </a:stretch>
        </p:blipFill>
        <p:spPr>
          <a:xfrm>
            <a:off x="8095488" y="5547360"/>
            <a:ext cx="1048512" cy="987552"/>
          </a:xfrm>
          <a:prstGeom prst="rect">
            <a:avLst/>
          </a:prstGeom>
        </p:spPr>
      </p:pic>
      <p:pic>
        <p:nvPicPr>
          <p:cNvPr id="15" name="Picture 14" descr="514f98a0-26d4-480c-9be1-44578f612e22.JPG"/>
          <p:cNvPicPr>
            <a:picLocks noChangeAspect="1"/>
          </p:cNvPicPr>
          <p:nvPr/>
        </p:nvPicPr>
        <p:blipFill>
          <a:blip r:embed="rId7" cstate="print"/>
          <a:stretch>
            <a:fillRect/>
          </a:stretch>
        </p:blipFill>
        <p:spPr>
          <a:xfrm>
            <a:off x="4072128" y="0"/>
            <a:ext cx="1255776" cy="707136"/>
          </a:xfrm>
          <a:prstGeom prst="rect">
            <a:avLst/>
          </a:prstGeom>
        </p:spPr>
      </p:pic>
      <p:sp>
        <p:nvSpPr>
          <p:cNvPr id="317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0" name="Rectangle 6"/>
          <p:cNvSpPr>
            <a:spLocks noChangeArrowheads="1"/>
          </p:cNvSpPr>
          <p:nvPr/>
        </p:nvSpPr>
        <p:spPr bwMode="auto">
          <a:xfrm>
            <a:off x="1243584" y="5742433"/>
            <a:ext cx="588873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Clinically Orientated Anatomy</a:t>
            </a:r>
            <a:r>
              <a:rPr kumimoji="0" lang="en-GB"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Moore  KL ,</a:t>
            </a:r>
            <a:r>
              <a:rPr kumimoji="0" lang="en-GB" sz="11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DalleyAF&amp;Agur</a:t>
            </a:r>
            <a:r>
              <a:rPr kumimoji="0" lang="en-GB"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AMR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Publisher:Lippincott</a:t>
            </a:r>
            <a:r>
              <a:rPr kumimoji="0" lang="en-GB"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Williams and </a:t>
            </a:r>
            <a:r>
              <a:rPr kumimoji="0" lang="en-GB" sz="11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Wilkins:Seventh</a:t>
            </a:r>
            <a:r>
              <a:rPr kumimoji="0" lang="en-GB"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Edition: ISBN:9781451184471</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a:xfrm>
            <a:off x="628650" y="1536192"/>
            <a:ext cx="7886700" cy="3864864"/>
          </a:xfrm>
        </p:spPr>
        <p:txBody>
          <a:bodyPr>
            <a:normAutofit/>
          </a:bodyPr>
          <a:lstStyle/>
          <a:p>
            <a:r>
              <a:rPr lang="en-US" sz="2000" dirty="0" smtClean="0"/>
              <a:t>How dose the body sense the </a:t>
            </a:r>
            <a:r>
              <a:rPr lang="en-US" sz="2000" dirty="0" err="1" smtClean="0"/>
              <a:t>chnge</a:t>
            </a:r>
            <a:r>
              <a:rPr lang="en-US" sz="2000" dirty="0" smtClean="0"/>
              <a:t> in </a:t>
            </a:r>
            <a:r>
              <a:rPr lang="en-US" sz="2000" dirty="0" err="1" smtClean="0"/>
              <a:t>osmolarity</a:t>
            </a:r>
            <a:r>
              <a:rPr lang="en-US" sz="2000" dirty="0" smtClean="0"/>
              <a:t>?</a:t>
            </a:r>
            <a:br>
              <a:rPr lang="en-US" sz="2000" dirty="0" smtClean="0"/>
            </a:br>
            <a:r>
              <a:rPr lang="en-US" sz="2000" dirty="0" smtClean="0"/>
              <a:t/>
            </a:r>
            <a:br>
              <a:rPr lang="en-US" sz="2000" dirty="0" smtClean="0"/>
            </a:br>
            <a:r>
              <a:rPr lang="en-US" sz="2000" dirty="0" smtClean="0"/>
              <a:t>The body has </a:t>
            </a:r>
            <a:r>
              <a:rPr lang="en-US" sz="2000" dirty="0" err="1" smtClean="0"/>
              <a:t>osmoreceptors</a:t>
            </a:r>
            <a:r>
              <a:rPr lang="en-US" sz="2000" dirty="0" smtClean="0"/>
              <a:t> mainly in the third ventricle in the brain</a:t>
            </a:r>
            <a:br>
              <a:rPr lang="en-US" sz="2000" dirty="0" smtClean="0"/>
            </a:br>
            <a:r>
              <a:rPr lang="en-US" sz="2000" dirty="0" smtClean="0"/>
              <a:t>if  there is dehydration plasma </a:t>
            </a:r>
            <a:r>
              <a:rPr lang="en-US" sz="2000" dirty="0" err="1" smtClean="0"/>
              <a:t>osmolarity</a:t>
            </a:r>
            <a:r>
              <a:rPr lang="en-US" sz="2000" dirty="0" smtClean="0"/>
              <a:t> </a:t>
            </a:r>
            <a:r>
              <a:rPr lang="en-US" sz="2000" dirty="0" err="1" smtClean="0"/>
              <a:t>increse</a:t>
            </a:r>
            <a:r>
              <a:rPr lang="en-US" sz="2000" dirty="0" smtClean="0"/>
              <a:t>-----brain </a:t>
            </a:r>
            <a:r>
              <a:rPr lang="en-US" sz="2000" dirty="0" err="1" smtClean="0"/>
              <a:t>oemoreceptors</a:t>
            </a:r>
            <a:r>
              <a:rPr lang="en-US" sz="2000" dirty="0" smtClean="0"/>
              <a:t> stimulated leading to</a:t>
            </a:r>
            <a:br>
              <a:rPr lang="en-US" sz="2000" dirty="0" smtClean="0"/>
            </a:br>
            <a:r>
              <a:rPr lang="en-US" sz="2000" dirty="0" smtClean="0"/>
              <a:t>1-stimulate the hypothalamus  to produce ADH---decrease H2O loss</a:t>
            </a:r>
            <a:br>
              <a:rPr lang="en-US" sz="2000" dirty="0" smtClean="0"/>
            </a:br>
            <a:r>
              <a:rPr lang="en-US" sz="2000" dirty="0" smtClean="0"/>
              <a:t>2-stimulate the </a:t>
            </a:r>
            <a:r>
              <a:rPr lang="en-US" sz="2000" dirty="0" err="1" smtClean="0"/>
              <a:t>insula</a:t>
            </a:r>
            <a:r>
              <a:rPr lang="en-US" sz="2000" dirty="0" smtClean="0"/>
              <a:t> and the anterior </a:t>
            </a:r>
            <a:r>
              <a:rPr lang="en-US" sz="2000" dirty="0" err="1" smtClean="0"/>
              <a:t>cingulate</a:t>
            </a:r>
            <a:r>
              <a:rPr lang="en-US" sz="2000" dirty="0" smtClean="0"/>
              <a:t> </a:t>
            </a:r>
            <a:r>
              <a:rPr lang="en-US" sz="2000" dirty="0" err="1" smtClean="0"/>
              <a:t>gyrus</a:t>
            </a:r>
            <a:r>
              <a:rPr lang="en-US" sz="2000" dirty="0" smtClean="0"/>
              <a:t> of cerebral cortex leading to feeling of thirst</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0" y="1022188"/>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itle 14"/>
          <p:cNvSpPr>
            <a:spLocks noGrp="1"/>
          </p:cNvSpPr>
          <p:nvPr>
            <p:ph type="title"/>
          </p:nvPr>
        </p:nvSpPr>
        <p:spPr>
          <a:xfrm>
            <a:off x="628650" y="816864"/>
            <a:ext cx="7796022" cy="4474464"/>
          </a:xfrm>
        </p:spPr>
        <p:txBody>
          <a:bodyPr/>
          <a:lstStyle/>
          <a:p>
            <a:endParaRPr lang="en-US"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8" name="Picture 17" descr="ScreenShot076.bmp"/>
          <p:cNvPicPr>
            <a:picLocks noChangeAspect="1"/>
          </p:cNvPicPr>
          <p:nvPr/>
        </p:nvPicPr>
        <p:blipFill>
          <a:blip r:embed="rId8"/>
          <a:stretch>
            <a:fillRect/>
          </a:stretch>
        </p:blipFill>
        <p:spPr>
          <a:xfrm>
            <a:off x="386285" y="1014714"/>
            <a:ext cx="8371429" cy="482857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a:xfrm>
            <a:off x="628650" y="1682496"/>
            <a:ext cx="7886700" cy="3767328"/>
          </a:xfrm>
        </p:spPr>
        <p:txBody>
          <a:bodyPr>
            <a:normAutofit/>
          </a:bodyPr>
          <a:lstStyle/>
          <a:p>
            <a:r>
              <a:rPr lang="en-US" sz="2000" dirty="0" err="1" smtClean="0"/>
              <a:t>Osmoreceprors</a:t>
            </a:r>
            <a:r>
              <a:rPr lang="en-US" sz="2000" dirty="0" smtClean="0"/>
              <a:t> sense 1-2 % change in plasma </a:t>
            </a:r>
            <a:r>
              <a:rPr lang="en-US" sz="2000" dirty="0" err="1" smtClean="0"/>
              <a:t>osmolarity</a:t>
            </a:r>
            <a:r>
              <a:rPr lang="en-US" sz="2000" dirty="0" smtClean="0"/>
              <a:t/>
            </a:r>
            <a:br>
              <a:rPr lang="en-US" sz="2000" dirty="0" smtClean="0"/>
            </a:br>
            <a:r>
              <a:rPr lang="en-US" sz="2000" dirty="0" smtClean="0"/>
              <a:t>it stimulate ADH secretion by a change of 275-290 average 280</a:t>
            </a:r>
            <a:br>
              <a:rPr lang="en-US" sz="2000" dirty="0" smtClean="0"/>
            </a:br>
            <a:r>
              <a:rPr lang="en-US" sz="2000" dirty="0" smtClean="0"/>
              <a:t>it stimulate thirst  by a change of 285-305 average 290</a:t>
            </a:r>
            <a:br>
              <a:rPr lang="en-US" sz="2000" dirty="0" smtClean="0"/>
            </a:br>
            <a:r>
              <a:rPr lang="en-US" sz="2000" dirty="0" smtClean="0"/>
              <a:t/>
            </a:r>
            <a:br>
              <a:rPr lang="en-US" sz="2000" dirty="0" smtClean="0"/>
            </a:br>
            <a:r>
              <a:rPr lang="en-US" sz="2000" dirty="0" smtClean="0"/>
              <a:t>blood pressure change by 20-30% of volume of plasma </a:t>
            </a:r>
            <a:r>
              <a:rPr lang="en-US" sz="2000" smtClean="0"/>
              <a:t>can trigger ADH</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itle 14"/>
          <p:cNvSpPr>
            <a:spLocks noGrp="1"/>
          </p:cNvSpPr>
          <p:nvPr>
            <p:ph type="title"/>
          </p:nvPr>
        </p:nvSpPr>
        <p:spPr>
          <a:xfrm>
            <a:off x="628650" y="1682496"/>
            <a:ext cx="7844790" cy="3621024"/>
          </a:xfrm>
        </p:spPr>
        <p:txBody>
          <a:bodyPr>
            <a:normAutofit/>
          </a:bodyPr>
          <a:lstStyle/>
          <a:p>
            <a:r>
              <a:rPr lang="en-US" sz="2800" dirty="0" smtClean="0"/>
              <a:t>water </a:t>
            </a:r>
            <a:r>
              <a:rPr lang="en-US" sz="2800" dirty="0" err="1" smtClean="0"/>
              <a:t>handeling</a:t>
            </a:r>
            <a:r>
              <a:rPr lang="en-US" sz="2800" dirty="0" smtClean="0"/>
              <a:t> by the </a:t>
            </a:r>
            <a:r>
              <a:rPr lang="en-US" sz="2800" dirty="0" err="1" smtClean="0"/>
              <a:t>nephron</a:t>
            </a:r>
            <a:r>
              <a:rPr lang="en-US" sz="2800" dirty="0" smtClean="0"/>
              <a:t/>
            </a:r>
            <a:br>
              <a:rPr lang="en-US" sz="2800" dirty="0" smtClean="0"/>
            </a:br>
            <a:r>
              <a:rPr lang="en-US" sz="2000" dirty="0" smtClean="0"/>
              <a:t>the </a:t>
            </a:r>
            <a:r>
              <a:rPr lang="en-US" sz="2000" dirty="0" err="1" smtClean="0"/>
              <a:t>ultrafiltraate</a:t>
            </a:r>
            <a:r>
              <a:rPr lang="en-US" sz="2000" dirty="0" smtClean="0"/>
              <a:t> is </a:t>
            </a:r>
            <a:r>
              <a:rPr lang="en-US" sz="2000" dirty="0" err="1" smtClean="0"/>
              <a:t>isosmotic</a:t>
            </a:r>
            <a:r>
              <a:rPr lang="en-US" sz="2000" dirty="0" smtClean="0"/>
              <a:t> to plasma</a:t>
            </a:r>
            <a:br>
              <a:rPr lang="en-US" sz="2000" dirty="0" smtClean="0"/>
            </a:br>
            <a:r>
              <a:rPr lang="en-US" sz="2000" dirty="0" smtClean="0"/>
              <a:t>in the PCT there is </a:t>
            </a:r>
            <a:r>
              <a:rPr lang="en-US" sz="2000" dirty="0" err="1" smtClean="0"/>
              <a:t>absorptin</a:t>
            </a:r>
            <a:r>
              <a:rPr lang="en-US" sz="2000" dirty="0" smtClean="0"/>
              <a:t> of </a:t>
            </a:r>
            <a:r>
              <a:rPr lang="en-US" sz="2000" dirty="0" err="1" smtClean="0"/>
              <a:t>NaCl</a:t>
            </a:r>
            <a:r>
              <a:rPr lang="en-US" sz="2000" dirty="0" smtClean="0"/>
              <a:t> and water but still </a:t>
            </a:r>
            <a:r>
              <a:rPr lang="en-US" sz="2000" dirty="0" err="1" smtClean="0"/>
              <a:t>isosmotic</a:t>
            </a:r>
            <a:r>
              <a:rPr lang="en-US" sz="2000" dirty="0" smtClean="0"/>
              <a:t/>
            </a:r>
            <a:br>
              <a:rPr lang="en-US" sz="2000" dirty="0" smtClean="0"/>
            </a:br>
            <a:r>
              <a:rPr lang="en-US" sz="2000" dirty="0" smtClean="0"/>
              <a:t>descending loop </a:t>
            </a:r>
            <a:r>
              <a:rPr lang="en-US" sz="2000" dirty="0" err="1" smtClean="0"/>
              <a:t>hyperosmotic</a:t>
            </a:r>
            <a:r>
              <a:rPr lang="en-US" sz="2000" dirty="0" smtClean="0"/>
              <a:t> 600 absorption of water no Na abs.</a:t>
            </a:r>
            <a:br>
              <a:rPr lang="en-US" sz="2000" dirty="0" smtClean="0"/>
            </a:br>
            <a:r>
              <a:rPr lang="en-US" sz="2000" dirty="0" smtClean="0"/>
              <a:t>ascending loop </a:t>
            </a:r>
            <a:r>
              <a:rPr lang="en-US" sz="2000" dirty="0" err="1" smtClean="0"/>
              <a:t>hyposmotic</a:t>
            </a:r>
            <a:r>
              <a:rPr lang="en-US" sz="2000" dirty="0" smtClean="0"/>
              <a:t> no water abs. but more Na abs.100-50</a:t>
            </a:r>
            <a:br>
              <a:rPr lang="en-US" sz="2000" dirty="0" smtClean="0"/>
            </a:br>
            <a:r>
              <a:rPr lang="en-US" sz="2000" dirty="0" smtClean="0"/>
              <a:t>DCT and collecting tubules </a:t>
            </a:r>
            <a:r>
              <a:rPr lang="en-US" sz="2000" dirty="0" err="1" smtClean="0"/>
              <a:t>hyposmolar</a:t>
            </a:r>
            <a:r>
              <a:rPr lang="en-US" sz="2000" dirty="0" smtClean="0"/>
              <a:t> more Na abs. water abs under control of ADH</a:t>
            </a:r>
            <a:endParaRPr lang="en-US" sz="28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8071104" y="71932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7" name="Picture 16" descr="ScreenShot079.bmp"/>
          <p:cNvPicPr>
            <a:picLocks noChangeAspect="1"/>
          </p:cNvPicPr>
          <p:nvPr/>
        </p:nvPicPr>
        <p:blipFill>
          <a:blip r:embed="rId8"/>
          <a:stretch>
            <a:fillRect/>
          </a:stretch>
        </p:blipFill>
        <p:spPr>
          <a:xfrm>
            <a:off x="438912" y="1828800"/>
            <a:ext cx="8302751" cy="3425951"/>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Title 15"/>
          <p:cNvSpPr>
            <a:spLocks noGrp="1"/>
          </p:cNvSpPr>
          <p:nvPr>
            <p:ph type="title"/>
          </p:nvPr>
        </p:nvSpPr>
        <p:spPr>
          <a:xfrm>
            <a:off x="628650" y="755904"/>
            <a:ext cx="7710678" cy="4401312"/>
          </a:xfrm>
        </p:spPr>
        <p:txBody>
          <a:bodyPr>
            <a:normAutofit/>
          </a:bodyPr>
          <a:lstStyle/>
          <a:p>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5" name="Rectangle 14"/>
          <p:cNvSpPr/>
          <p:nvPr/>
        </p:nvSpPr>
        <p:spPr>
          <a:xfrm>
            <a:off x="8071104" y="75590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8" name="Picture 17" descr="ScreenShot078.bmp"/>
          <p:cNvPicPr>
            <a:picLocks noChangeAspect="1"/>
          </p:cNvPicPr>
          <p:nvPr/>
        </p:nvPicPr>
        <p:blipFill>
          <a:blip r:embed="rId8"/>
          <a:stretch>
            <a:fillRect/>
          </a:stretch>
        </p:blipFill>
        <p:spPr>
          <a:xfrm>
            <a:off x="1443428" y="1463040"/>
            <a:ext cx="6517948" cy="3280246"/>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Title 15"/>
          <p:cNvSpPr>
            <a:spLocks noGrp="1"/>
          </p:cNvSpPr>
          <p:nvPr>
            <p:ph type="title"/>
          </p:nvPr>
        </p:nvSpPr>
        <p:spPr>
          <a:xfrm>
            <a:off x="628650" y="1475232"/>
            <a:ext cx="7886700" cy="3108960"/>
          </a:xfrm>
        </p:spPr>
        <p:txBody>
          <a:bodyPr>
            <a:normAutofit/>
          </a:bodyPr>
          <a:lstStyle/>
          <a:p>
            <a:r>
              <a:rPr lang="en-US" sz="2400" dirty="0" smtClean="0"/>
              <a:t>Urea play role in the concentrating </a:t>
            </a:r>
            <a:r>
              <a:rPr lang="en-US" sz="2400" dirty="0" err="1" smtClean="0"/>
              <a:t>ablity</a:t>
            </a:r>
            <a:r>
              <a:rPr lang="en-US" sz="2400" dirty="0" smtClean="0"/>
              <a:t> of the kidney by </a:t>
            </a:r>
            <a:r>
              <a:rPr lang="en-US" sz="2400" dirty="0" err="1" smtClean="0"/>
              <a:t>recerculating</a:t>
            </a:r>
            <a:r>
              <a:rPr lang="en-US" sz="2400" dirty="0" smtClean="0"/>
              <a:t> it from the collecting duct to the loop through the </a:t>
            </a:r>
            <a:r>
              <a:rPr lang="en-US" sz="2400" dirty="0" err="1" smtClean="0"/>
              <a:t>interstitium</a:t>
            </a:r>
            <a:endParaRPr lang="en-US" sz="24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7" name="Rectangle 16"/>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7" name="Rectangle 16"/>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6" name="Picture 15" descr="ScreenShot081.bmp"/>
          <p:cNvPicPr>
            <a:picLocks noChangeAspect="1"/>
          </p:cNvPicPr>
          <p:nvPr/>
        </p:nvPicPr>
        <p:blipFill>
          <a:blip r:embed="rId8"/>
          <a:stretch>
            <a:fillRect/>
          </a:stretch>
        </p:blipFill>
        <p:spPr>
          <a:xfrm>
            <a:off x="1536192" y="694944"/>
            <a:ext cx="5510784" cy="4718304"/>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6" name="Picture 15" descr="ScreenShot080.bmp"/>
          <p:cNvPicPr>
            <a:picLocks noChangeAspect="1"/>
          </p:cNvPicPr>
          <p:nvPr/>
        </p:nvPicPr>
        <p:blipFill>
          <a:blip r:embed="rId8"/>
          <a:stretch>
            <a:fillRect/>
          </a:stretch>
        </p:blipFill>
        <p:spPr>
          <a:xfrm>
            <a:off x="512064" y="926592"/>
            <a:ext cx="7168895" cy="4620768"/>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Title 15"/>
          <p:cNvSpPr>
            <a:spLocks noGrp="1"/>
          </p:cNvSpPr>
          <p:nvPr>
            <p:ph type="title"/>
          </p:nvPr>
        </p:nvSpPr>
        <p:spPr>
          <a:xfrm>
            <a:off x="628650" y="914400"/>
            <a:ext cx="7886700" cy="3938016"/>
          </a:xfrm>
        </p:spPr>
        <p:txBody>
          <a:bodyPr>
            <a:normAutofit/>
          </a:bodyPr>
          <a:lstStyle/>
          <a:p>
            <a:r>
              <a:rPr lang="en-US" sz="2000" dirty="0" smtClean="0"/>
              <a:t>What is the role of ADH in osmotic regulation of plasma</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a:xfrm>
            <a:off x="623888" y="1709739"/>
            <a:ext cx="8276272" cy="1338261"/>
          </a:xfrm>
        </p:spPr>
        <p:txBody>
          <a:bodyPr>
            <a:normAutofit/>
          </a:bodyPr>
          <a:lstStyle/>
          <a:p>
            <a:pPr lvl="0">
              <a:lnSpc>
                <a:spcPct val="150000"/>
              </a:lnSpc>
            </a:pPr>
            <a:r>
              <a:rPr lang="en-US" sz="1600" b="1" dirty="0" smtClean="0"/>
              <a:t/>
            </a:r>
            <a:br>
              <a:rPr lang="en-US" sz="1600" b="1" dirty="0" smtClean="0"/>
            </a:br>
            <a:r>
              <a:rPr lang="en-US" sz="1600" b="1" dirty="0" smtClean="0"/>
              <a:t>1-osmosis </a:t>
            </a:r>
            <a:r>
              <a:rPr lang="en-US" sz="1600" b="1" dirty="0" err="1" smtClean="0"/>
              <a:t>principls</a:t>
            </a:r>
            <a:r>
              <a:rPr lang="en-US" sz="1600" b="1" dirty="0" smtClean="0"/>
              <a:t/>
            </a:r>
            <a:br>
              <a:rPr lang="en-US" sz="1600" b="1" dirty="0" smtClean="0"/>
            </a:br>
            <a:r>
              <a:rPr lang="en-US" sz="1600" b="1" dirty="0" smtClean="0"/>
              <a:t>2-control of osmosis</a:t>
            </a:r>
            <a:endParaRPr lang="en-US" sz="1600" b="1" dirty="0"/>
          </a:p>
        </p:txBody>
      </p:sp>
      <p:sp>
        <p:nvSpPr>
          <p:cNvPr id="5" name="Subtitle 4"/>
          <p:cNvSpPr>
            <a:spLocks noGrp="1"/>
          </p:cNvSpPr>
          <p:nvPr>
            <p:ph type="body" idx="1"/>
          </p:nvPr>
        </p:nvSpPr>
        <p:spPr>
          <a:xfrm>
            <a:off x="5200650" y="1"/>
            <a:ext cx="3655251" cy="585216"/>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646331"/>
          </a:xfrm>
          <a:prstGeom prst="rect">
            <a:avLst/>
          </a:prstGeom>
          <a:noFill/>
        </p:spPr>
        <p:txBody>
          <a:bodyPr wrap="square" rtlCol="0">
            <a:spAutoFit/>
          </a:bodyPr>
          <a:lstStyle/>
          <a:p>
            <a:pPr algn="ctr"/>
            <a:r>
              <a:rPr lang="en-US" sz="3600" b="1" dirty="0" smtClean="0">
                <a:solidFill>
                  <a:srgbClr val="FF0000"/>
                </a:solidFill>
              </a:rPr>
              <a:t>Learning out come</a:t>
            </a:r>
            <a:endParaRPr lang="en-US" sz="3600" b="1" dirty="0">
              <a:solidFill>
                <a:srgbClr val="FF000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072128" y="0"/>
            <a:ext cx="1255776" cy="707136"/>
          </a:xfrm>
          <a:prstGeom prst="rect">
            <a:avLst/>
          </a:prstGeom>
        </p:spPr>
      </p:pic>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Title 15"/>
          <p:cNvSpPr>
            <a:spLocks noGrp="1"/>
          </p:cNvSpPr>
          <p:nvPr>
            <p:ph type="title"/>
          </p:nvPr>
        </p:nvSpPr>
        <p:spPr>
          <a:xfrm>
            <a:off x="628650" y="914400"/>
            <a:ext cx="7886700" cy="3938016"/>
          </a:xfrm>
        </p:spPr>
        <p:txBody>
          <a:bodyPr>
            <a:normAutofit/>
          </a:bodyPr>
          <a:lstStyle/>
          <a:p>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7" name="Picture 16" descr="ScreenShot082.bmp"/>
          <p:cNvPicPr>
            <a:picLocks noChangeAspect="1"/>
          </p:cNvPicPr>
          <p:nvPr/>
        </p:nvPicPr>
        <p:blipFill>
          <a:blip r:embed="rId8"/>
          <a:stretch>
            <a:fillRect/>
          </a:stretch>
        </p:blipFill>
        <p:spPr>
          <a:xfrm>
            <a:off x="0" y="866853"/>
            <a:ext cx="2419048" cy="4295238"/>
          </a:xfrm>
          <a:prstGeom prst="rect">
            <a:avLst/>
          </a:prstGeom>
        </p:spPr>
      </p:pic>
      <p:pic>
        <p:nvPicPr>
          <p:cNvPr id="18" name="Picture 17" descr="ScreenShot083.bmp"/>
          <p:cNvPicPr>
            <a:picLocks noChangeAspect="1"/>
          </p:cNvPicPr>
          <p:nvPr/>
        </p:nvPicPr>
        <p:blipFill>
          <a:blip r:embed="rId9"/>
          <a:stretch>
            <a:fillRect/>
          </a:stretch>
        </p:blipFill>
        <p:spPr>
          <a:xfrm>
            <a:off x="2829883" y="905560"/>
            <a:ext cx="3142857" cy="4876191"/>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Title 15"/>
          <p:cNvSpPr>
            <a:spLocks noGrp="1"/>
          </p:cNvSpPr>
          <p:nvPr>
            <p:ph type="title"/>
          </p:nvPr>
        </p:nvSpPr>
        <p:spPr>
          <a:xfrm>
            <a:off x="628650" y="914400"/>
            <a:ext cx="7886700" cy="3938016"/>
          </a:xfrm>
        </p:spPr>
        <p:txBody>
          <a:bodyPr>
            <a:normAutofit/>
          </a:bodyPr>
          <a:lstStyle/>
          <a:p>
            <a:r>
              <a:rPr lang="en-US" sz="2000" dirty="0" smtClean="0"/>
              <a:t>Daily need of Na 10-20 </a:t>
            </a:r>
            <a:r>
              <a:rPr lang="en-US" sz="2000" dirty="0" err="1" smtClean="0"/>
              <a:t>meq</a:t>
            </a:r>
            <a:r>
              <a:rPr lang="en-US" sz="2000" dirty="0" smtClean="0"/>
              <a:t>\l\day </a:t>
            </a:r>
            <a:br>
              <a:rPr lang="en-US" sz="2000" dirty="0" smtClean="0"/>
            </a:br>
            <a:r>
              <a:rPr lang="en-US" sz="2000" dirty="0" smtClean="0"/>
              <a:t>we eat 100-20 </a:t>
            </a:r>
            <a:r>
              <a:rPr lang="en-US" sz="2000" dirty="0" err="1" smtClean="0"/>
              <a:t>meq</a:t>
            </a:r>
            <a:r>
              <a:rPr lang="en-US" sz="2000" dirty="0" smtClean="0"/>
              <a:t>\l\day</a:t>
            </a:r>
            <a:br>
              <a:rPr lang="en-US" sz="2000" dirty="0" smtClean="0"/>
            </a:br>
            <a:r>
              <a:rPr lang="en-US" sz="2000" dirty="0" smtClean="0"/>
              <a:t>increase Na =increase plasma </a:t>
            </a:r>
            <a:r>
              <a:rPr lang="en-US" sz="2000" dirty="0" err="1" smtClean="0"/>
              <a:t>osmolarity</a:t>
            </a:r>
            <a:r>
              <a:rPr lang="en-US" sz="2000" dirty="0" smtClean="0"/>
              <a:t/>
            </a:r>
            <a:br>
              <a:rPr lang="en-US" sz="2000" dirty="0" smtClean="0"/>
            </a:br>
            <a:r>
              <a:rPr lang="en-US" sz="2000" dirty="0" smtClean="0"/>
              <a:t>it trigger thirst that drive you to drink </a:t>
            </a:r>
            <a:r>
              <a:rPr lang="en-US" sz="2000" dirty="0" err="1" smtClean="0"/>
              <a:t>water+ADH</a:t>
            </a:r>
            <a:r>
              <a:rPr lang="en-US" sz="2000" dirty="0" smtClean="0"/>
              <a:t/>
            </a:r>
            <a:br>
              <a:rPr lang="en-US" sz="2000" dirty="0" smtClean="0"/>
            </a:br>
            <a:r>
              <a:rPr lang="en-US" sz="2000" dirty="0" smtClean="0"/>
              <a:t/>
            </a:r>
            <a:br>
              <a:rPr lang="en-US" sz="2000" dirty="0" smtClean="0"/>
            </a:br>
            <a:r>
              <a:rPr lang="en-US" sz="2000" dirty="0" smtClean="0"/>
              <a:t>ADH can </a:t>
            </a:r>
            <a:r>
              <a:rPr lang="en-US" sz="2000" dirty="0" err="1" smtClean="0"/>
              <a:t>abnormaly</a:t>
            </a:r>
            <a:r>
              <a:rPr lang="en-US" sz="2000" dirty="0" smtClean="0"/>
              <a:t> secreted</a:t>
            </a:r>
            <a:br>
              <a:rPr lang="en-US" sz="2000" dirty="0" smtClean="0"/>
            </a:br>
            <a:r>
              <a:rPr lang="en-US" sz="2000" dirty="0" smtClean="0"/>
              <a:t>decrease =diabetes </a:t>
            </a:r>
            <a:r>
              <a:rPr lang="en-US" sz="2000" dirty="0" err="1" smtClean="0"/>
              <a:t>insipidus</a:t>
            </a:r>
            <a:r>
              <a:rPr lang="en-US" sz="2000" dirty="0" smtClean="0"/>
              <a:t/>
            </a:r>
            <a:br>
              <a:rPr lang="en-US" sz="2000" dirty="0" smtClean="0"/>
            </a:br>
            <a:r>
              <a:rPr lang="en-US" sz="2000" dirty="0" smtClean="0"/>
              <a:t>increase=</a:t>
            </a:r>
            <a:r>
              <a:rPr lang="en-US" sz="2000" dirty="0" err="1" smtClean="0"/>
              <a:t>inapproperiate</a:t>
            </a:r>
            <a:r>
              <a:rPr lang="en-US" sz="2000" dirty="0" smtClean="0"/>
              <a:t> ADH secretion</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itle 13"/>
          <p:cNvSpPr>
            <a:spLocks noGrp="1"/>
          </p:cNvSpPr>
          <p:nvPr>
            <p:ph type="title"/>
          </p:nvPr>
        </p:nvSpPr>
        <p:spPr>
          <a:xfrm>
            <a:off x="628650" y="1328928"/>
            <a:ext cx="7613142" cy="3377184"/>
          </a:xfrm>
        </p:spPr>
        <p:txBody>
          <a:bodyPr>
            <a:normAutofit/>
          </a:bodyPr>
          <a:lstStyle/>
          <a:p>
            <a:pPr>
              <a:lnSpc>
                <a:spcPct val="200000"/>
              </a:lnSpc>
            </a:pPr>
            <a:r>
              <a:rPr lang="en-US" sz="2000" dirty="0" smtClean="0"/>
              <a:t>What is </a:t>
            </a:r>
            <a:r>
              <a:rPr lang="en-US" sz="2000" dirty="0" err="1" smtClean="0"/>
              <a:t>osmsis</a:t>
            </a:r>
            <a:r>
              <a:rPr lang="en-US" sz="2000" dirty="0" smtClean="0"/>
              <a:t/>
            </a:r>
            <a:br>
              <a:rPr lang="en-US" sz="2000" dirty="0" smtClean="0"/>
            </a:br>
            <a:r>
              <a:rPr lang="en-US" sz="2000" dirty="0" smtClean="0"/>
              <a:t>the process of movement of water across a </a:t>
            </a:r>
            <a:r>
              <a:rPr lang="en-US" sz="2000" dirty="0" err="1" smtClean="0"/>
              <a:t>semipermeable</a:t>
            </a:r>
            <a:r>
              <a:rPr lang="en-US" sz="2000" dirty="0" smtClean="0"/>
              <a:t> membrane in response to concentration </a:t>
            </a:r>
            <a:r>
              <a:rPr lang="en-US" sz="2000" dirty="0" err="1" smtClean="0"/>
              <a:t>gradiant</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21336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0" y="2365248"/>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Rectangle 14"/>
          <p:cNvSpPr/>
          <p:nvPr/>
        </p:nvSpPr>
        <p:spPr>
          <a:xfrm>
            <a:off x="7729728" y="75590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LO1</a:t>
            </a:r>
            <a:endParaRPr lang="en-US" dirty="0"/>
          </a:p>
        </p:txBody>
      </p:sp>
      <p:pic>
        <p:nvPicPr>
          <p:cNvPr id="16" name="Picture 15" descr="514f98a0-26d4-480c-9be1-44578f612e22.JPG"/>
          <p:cNvPicPr>
            <a:picLocks noChangeAspect="1"/>
          </p:cNvPicPr>
          <p:nvPr/>
        </p:nvPicPr>
        <p:blipFill>
          <a:blip r:embed="rId6" cstate="print"/>
          <a:stretch>
            <a:fillRect/>
          </a:stretch>
        </p:blipFill>
        <p:spPr>
          <a:xfrm>
            <a:off x="4072128" y="0"/>
            <a:ext cx="1255776" cy="707136"/>
          </a:xfrm>
          <a:prstGeom prst="rect">
            <a:avLst/>
          </a:prstGeom>
        </p:spPr>
      </p:pic>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itle 14"/>
          <p:cNvSpPr>
            <a:spLocks noGrp="1"/>
          </p:cNvSpPr>
          <p:nvPr>
            <p:ph type="ctrTitle"/>
          </p:nvPr>
        </p:nvSpPr>
        <p:spPr>
          <a:xfrm>
            <a:off x="685800" y="1609344"/>
            <a:ext cx="7772400" cy="3633216"/>
          </a:xfrm>
        </p:spPr>
        <p:txBody>
          <a:bodyPr>
            <a:normAutofit/>
          </a:bodyPr>
          <a:lstStyle/>
          <a:p>
            <a:endParaRPr lang="en-US" sz="3600" dirty="0">
              <a:solidFill>
                <a:srgbClr val="FF0000"/>
              </a:solidFill>
            </a:endParaRPr>
          </a:p>
        </p:txBody>
      </p:sp>
      <p:sp>
        <p:nvSpPr>
          <p:cNvPr id="5" name="Subtitle 4"/>
          <p:cNvSpPr>
            <a:spLocks noGrp="1"/>
          </p:cNvSpPr>
          <p:nvPr>
            <p:ph type="subTitle" idx="1"/>
          </p:nvPr>
        </p:nvSpPr>
        <p:spPr>
          <a:xfrm>
            <a:off x="597408" y="2072640"/>
            <a:ext cx="8119872" cy="3185160"/>
          </a:xfrm>
        </p:spPr>
        <p:txBody>
          <a:bodyPr>
            <a:noAutofit/>
          </a:bodyPr>
          <a:lstStyle/>
          <a:p>
            <a:pPr algn="l">
              <a:buFont typeface="Wingdings" pitchFamily="2" charset="2"/>
              <a:buChar char="§"/>
            </a:pPr>
            <a:endParaRPr lang="en-US" sz="1400" dirty="0" smtClean="0">
              <a:solidFill>
                <a:srgbClr val="002060"/>
              </a:solidFill>
              <a:latin typeface="Berlin Sans FB Demi" panose="020E0802020502020306" pitchFamily="34" charset="0"/>
            </a:endParaRPr>
          </a:p>
          <a:p>
            <a:pPr algn="l">
              <a:buFont typeface="Wingdings" pitchFamily="2" charset="2"/>
              <a:buChar char="§"/>
            </a:pPr>
            <a:r>
              <a:rPr lang="en-US" sz="1400" dirty="0" smtClean="0">
                <a:solidFill>
                  <a:srgbClr val="002060"/>
                </a:solidFill>
                <a:latin typeface="Berlin Sans FB Demi" panose="020E0802020502020306" pitchFamily="34" charset="0"/>
              </a:rPr>
              <a:t>What control osmosis</a:t>
            </a:r>
          </a:p>
          <a:p>
            <a:pPr algn="l">
              <a:buFont typeface="Wingdings" pitchFamily="2" charset="2"/>
              <a:buChar char="§"/>
            </a:pPr>
            <a:r>
              <a:rPr lang="en-US" sz="1400" dirty="0" smtClean="0">
                <a:solidFill>
                  <a:srgbClr val="002060"/>
                </a:solidFill>
                <a:latin typeface="Berlin Sans FB Demi" panose="020E0802020502020306" pitchFamily="34" charset="0"/>
              </a:rPr>
              <a:t>The diffusion of water by osmosis is due to the presence of different concentrations of solutes on either side of a membrane that will drive water to move from one side to the other in order to get to equilibrium of the concentration of solute on both sides.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072128" y="12192"/>
            <a:ext cx="1255776" cy="707136"/>
          </a:xfrm>
          <a:prstGeom prst="rect">
            <a:avLst/>
          </a:prstGeom>
        </p:spPr>
      </p:pic>
      <p:sp>
        <p:nvSpPr>
          <p:cNvPr id="16" name="Rectangle 15"/>
          <p:cNvSpPr/>
          <p:nvPr/>
        </p:nvSpPr>
        <p:spPr>
          <a:xfrm>
            <a:off x="7851648" y="70713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LO2what control</a:t>
            </a:r>
            <a:endParaRPr lang="en-US" dirty="0"/>
          </a:p>
        </p:txBody>
      </p:sp>
      <p:pic>
        <p:nvPicPr>
          <p:cNvPr id="18" name="Picture 17"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072128" y="0"/>
            <a:ext cx="1255776" cy="707136"/>
          </a:xfrm>
          <a:prstGeom prst="rect">
            <a:avLst/>
          </a:prstGeom>
        </p:spPr>
      </p:pic>
      <p:sp>
        <p:nvSpPr>
          <p:cNvPr id="15" name="Rectangle 14"/>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6" name="Picture 15"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7" name="Picture 16" descr="ScreenShot073.bmp"/>
          <p:cNvPicPr>
            <a:picLocks noChangeAspect="1"/>
          </p:cNvPicPr>
          <p:nvPr/>
        </p:nvPicPr>
        <p:blipFill>
          <a:blip r:embed="rId8"/>
          <a:stretch>
            <a:fillRect/>
          </a:stretch>
        </p:blipFill>
        <p:spPr>
          <a:xfrm>
            <a:off x="5026205" y="1893943"/>
            <a:ext cx="3895238" cy="2923810"/>
          </a:xfrm>
          <a:prstGeom prst="rect">
            <a:avLst/>
          </a:prstGeom>
        </p:spPr>
      </p:pic>
      <p:pic>
        <p:nvPicPr>
          <p:cNvPr id="18" name="Picture 17" descr="ScreenShot074.bmp"/>
          <p:cNvPicPr>
            <a:picLocks noChangeAspect="1"/>
          </p:cNvPicPr>
          <p:nvPr/>
        </p:nvPicPr>
        <p:blipFill>
          <a:blip r:embed="rId9"/>
          <a:stretch>
            <a:fillRect/>
          </a:stretch>
        </p:blipFill>
        <p:spPr>
          <a:xfrm>
            <a:off x="896155" y="1676823"/>
            <a:ext cx="3742857" cy="3723810"/>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a:xfrm>
            <a:off x="628650" y="1524000"/>
            <a:ext cx="7886700" cy="3840480"/>
          </a:xfrm>
        </p:spPr>
        <p:txBody>
          <a:bodyPr>
            <a:normAutofit/>
          </a:bodyPr>
          <a:lstStyle/>
          <a:p>
            <a:r>
              <a:rPr lang="en-US" sz="2000" dirty="0" smtClean="0"/>
              <a:t>What is the osmotic pressure</a:t>
            </a:r>
            <a:br>
              <a:rPr lang="en-US" sz="2000" dirty="0" smtClean="0"/>
            </a:br>
            <a:r>
              <a:rPr lang="en-US" sz="2000" dirty="0" smtClean="0"/>
              <a:t>the pressure that the concentration </a:t>
            </a:r>
            <a:r>
              <a:rPr lang="en-US" sz="2000" dirty="0" err="1" smtClean="0"/>
              <a:t>gradiant</a:t>
            </a:r>
            <a:r>
              <a:rPr lang="en-US" sz="2000" dirty="0" smtClean="0"/>
              <a:t> difference exert on water to undergo osmosis through membrane</a:t>
            </a:r>
            <a:br>
              <a:rPr lang="en-US" sz="2000" dirty="0" smtClean="0"/>
            </a:b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1865376"/>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LO1</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itle 16"/>
          <p:cNvSpPr>
            <a:spLocks noGrp="1"/>
          </p:cNvSpPr>
          <p:nvPr>
            <p:ph type="title"/>
          </p:nvPr>
        </p:nvSpPr>
        <p:spPr>
          <a:xfrm>
            <a:off x="628650" y="1487424"/>
            <a:ext cx="7886700" cy="3938016"/>
          </a:xfrm>
        </p:spPr>
        <p:txBody>
          <a:bodyPr>
            <a:normAutofit/>
          </a:bodyPr>
          <a:lstStyle/>
          <a:p>
            <a:r>
              <a:rPr lang="en-US" sz="2000" dirty="0" smtClean="0"/>
              <a:t>Osmosis deal with water movement in the body compartments ,and since Na is the main ion controlling water volume there for the concentration of </a:t>
            </a:r>
            <a:r>
              <a:rPr lang="en-US" sz="2000" dirty="0" err="1" smtClean="0"/>
              <a:t>NaCl</a:t>
            </a:r>
            <a:r>
              <a:rPr lang="en-US" sz="2000" dirty="0" smtClean="0"/>
              <a:t> is the main control of plasma </a:t>
            </a:r>
            <a:r>
              <a:rPr lang="en-US" sz="2000" dirty="0" err="1" smtClean="0"/>
              <a:t>osmolarity</a:t>
            </a:r>
            <a:r>
              <a:rPr lang="en-US" sz="2000" dirty="0" smtClean="0"/>
              <a:t/>
            </a:r>
            <a:br>
              <a:rPr lang="en-US" sz="2000" dirty="0" smtClean="0"/>
            </a:br>
            <a:r>
              <a:rPr lang="en-US" sz="2000" dirty="0" smtClean="0"/>
              <a:t/>
            </a:r>
            <a:br>
              <a:rPr lang="en-US" sz="2000" dirty="0" smtClean="0"/>
            </a:br>
            <a:r>
              <a:rPr lang="en-US" sz="2000" dirty="0" err="1" smtClean="0"/>
              <a:t>osmolarity</a:t>
            </a:r>
            <a:r>
              <a:rPr lang="en-US" sz="2000" dirty="0" smtClean="0"/>
              <a:t>= </a:t>
            </a:r>
            <a:r>
              <a:rPr lang="en-US" sz="2000" dirty="0" err="1" smtClean="0"/>
              <a:t>mosmol</a:t>
            </a:r>
            <a:r>
              <a:rPr lang="en-US" sz="2000" dirty="0" smtClean="0"/>
              <a:t>\liter</a:t>
            </a:r>
            <a:br>
              <a:rPr lang="en-US" sz="2000" dirty="0" smtClean="0"/>
            </a:br>
            <a:r>
              <a:rPr lang="en-US" sz="2000" dirty="0" err="1" smtClean="0"/>
              <a:t>osmolality</a:t>
            </a:r>
            <a:r>
              <a:rPr lang="en-US" sz="2000" dirty="0" smtClean="0"/>
              <a:t> = </a:t>
            </a:r>
            <a:r>
              <a:rPr lang="en-US" sz="2000" dirty="0" err="1" smtClean="0"/>
              <a:t>mosmol</a:t>
            </a:r>
            <a:r>
              <a:rPr lang="en-US" sz="2000" dirty="0" smtClean="0"/>
              <a:t>\kg</a:t>
            </a:r>
            <a:br>
              <a:rPr lang="en-US" sz="2000" dirty="0" smtClean="0"/>
            </a:br>
            <a:r>
              <a:rPr lang="en-US" sz="2000" dirty="0" smtClean="0"/>
              <a:t>at 37 temp </a:t>
            </a:r>
            <a:r>
              <a:rPr lang="en-US" sz="2000" dirty="0" err="1" smtClean="0"/>
              <a:t>osmolality</a:t>
            </a:r>
            <a:r>
              <a:rPr lang="en-US" sz="2000" dirty="0" smtClean="0"/>
              <a:t>=</a:t>
            </a:r>
            <a:r>
              <a:rPr lang="en-US" sz="2000" dirty="0" err="1" smtClean="0"/>
              <a:t>osmolarity</a:t>
            </a:r>
            <a:r>
              <a:rPr lang="en-US" sz="2000" dirty="0" smtClean="0"/>
              <a:t/>
            </a:r>
            <a:br>
              <a:rPr lang="en-US" sz="2000" dirty="0" smtClean="0"/>
            </a:br>
            <a:r>
              <a:rPr lang="en-US" sz="2000" dirty="0" smtClean="0"/>
              <a:t>normal value is between 280-300 </a:t>
            </a:r>
            <a:r>
              <a:rPr lang="en-US" sz="2000" dirty="0" err="1" smtClean="0"/>
              <a:t>mosmol</a:t>
            </a:r>
            <a:r>
              <a:rPr lang="en-US" sz="2000" dirty="0" smtClean="0"/>
              <a:t>\l</a:t>
            </a:r>
            <a:br>
              <a:rPr lang="en-US" sz="2000" dirty="0" smtClean="0"/>
            </a:br>
            <a:r>
              <a:rPr lang="en-US" sz="2000" dirty="0" smtClean="0"/>
              <a:t/>
            </a:r>
            <a:br>
              <a:rPr lang="en-US" sz="2000" dirty="0" smtClean="0"/>
            </a:br>
            <a:r>
              <a:rPr lang="en-US" sz="2000" dirty="0" smtClean="0"/>
              <a:t>if cell with 280 </a:t>
            </a:r>
            <a:r>
              <a:rPr lang="en-US" sz="2000" dirty="0" err="1" smtClean="0"/>
              <a:t>mosmol</a:t>
            </a:r>
            <a:r>
              <a:rPr lang="en-US" sz="2000" dirty="0" smtClean="0"/>
              <a:t>\l exposed to pure water osmotic pressure =5400 mmHg</a:t>
            </a:r>
            <a:br>
              <a:rPr lang="en-US" sz="2000" dirty="0" smtClean="0"/>
            </a:b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LO1</a:t>
            </a:r>
            <a:endParaRPr lang="en-US" dirty="0"/>
          </a:p>
        </p:txBody>
      </p:sp>
      <p:pic>
        <p:nvPicPr>
          <p:cNvPr id="15" name="Picture 14"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Title 15"/>
          <p:cNvSpPr>
            <a:spLocks noGrp="1"/>
          </p:cNvSpPr>
          <p:nvPr>
            <p:ph type="title"/>
          </p:nvPr>
        </p:nvSpPr>
        <p:spPr>
          <a:xfrm>
            <a:off x="841248" y="1353312"/>
            <a:ext cx="7674102" cy="4230624"/>
          </a:xfrm>
        </p:spPr>
        <p:txBody>
          <a:bodyPr/>
          <a:lstStyle/>
          <a:p>
            <a:endParaRPr lang="en-US"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194048" y="0"/>
            <a:ext cx="926592" cy="707136"/>
          </a:xfrm>
          <a:prstGeom prst="rect">
            <a:avLst/>
          </a:prstGeom>
        </p:spPr>
      </p:pic>
      <p:sp>
        <p:nvSpPr>
          <p:cNvPr id="15" name="Rectangle 14"/>
          <p:cNvSpPr/>
          <p:nvPr/>
        </p:nvSpPr>
        <p:spPr>
          <a:xfrm>
            <a:off x="8083296" y="74371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pic>
        <p:nvPicPr>
          <p:cNvPr id="18" name="Picture 17" descr="ScreenShot075.bmp"/>
          <p:cNvPicPr>
            <a:picLocks noChangeAspect="1"/>
          </p:cNvPicPr>
          <p:nvPr/>
        </p:nvPicPr>
        <p:blipFill>
          <a:blip r:embed="rId8"/>
          <a:stretch>
            <a:fillRect/>
          </a:stretch>
        </p:blipFill>
        <p:spPr>
          <a:xfrm>
            <a:off x="2372000" y="1400428"/>
            <a:ext cx="4400000" cy="4057143"/>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itle 14"/>
          <p:cNvSpPr>
            <a:spLocks noGrp="1"/>
          </p:cNvSpPr>
          <p:nvPr>
            <p:ph type="title"/>
          </p:nvPr>
        </p:nvSpPr>
        <p:spPr>
          <a:xfrm>
            <a:off x="628650" y="1548384"/>
            <a:ext cx="7886700" cy="3194304"/>
          </a:xfrm>
        </p:spPr>
        <p:txBody>
          <a:bodyPr>
            <a:normAutofit fontScale="90000"/>
          </a:bodyPr>
          <a:lstStyle/>
          <a:p>
            <a:r>
              <a:rPr lang="en-US" sz="2000" dirty="0" smtClean="0"/>
              <a:t>ECF and ICF </a:t>
            </a:r>
            <a:r>
              <a:rPr lang="en-US" sz="2000" dirty="0" err="1" smtClean="0"/>
              <a:t>osmolarity</a:t>
            </a:r>
            <a:r>
              <a:rPr lang="en-US" sz="2000" dirty="0" smtClean="0"/>
              <a:t> is equal and maintained in balance </a:t>
            </a:r>
            <a:br>
              <a:rPr lang="en-US" sz="2000" dirty="0" smtClean="0"/>
            </a:br>
            <a:r>
              <a:rPr lang="en-US" sz="2000" dirty="0" err="1" smtClean="0"/>
              <a:t>osmolarity</a:t>
            </a:r>
            <a:r>
              <a:rPr lang="en-US" sz="2000" dirty="0" smtClean="0"/>
              <a:t> can change in :</a:t>
            </a:r>
            <a:br>
              <a:rPr lang="en-US" sz="2000" dirty="0" smtClean="0"/>
            </a:br>
            <a:r>
              <a:rPr lang="en-US" sz="2000" dirty="0" smtClean="0"/>
              <a:t>1-solute change (</a:t>
            </a:r>
            <a:r>
              <a:rPr lang="en-US" sz="2000" dirty="0" err="1" smtClean="0"/>
              <a:t>NaCl</a:t>
            </a:r>
            <a:r>
              <a:rPr lang="en-US" sz="2000" dirty="0" smtClean="0"/>
              <a:t>)</a:t>
            </a:r>
            <a:br>
              <a:rPr lang="en-US" sz="2000" dirty="0" smtClean="0"/>
            </a:br>
            <a:r>
              <a:rPr lang="en-US" sz="2000" dirty="0" smtClean="0"/>
              <a:t>2-water content of the body change</a:t>
            </a:r>
            <a:br>
              <a:rPr lang="en-US" sz="2000" dirty="0" smtClean="0"/>
            </a:br>
            <a:r>
              <a:rPr lang="en-US" sz="2000" dirty="0" smtClean="0"/>
              <a:t/>
            </a:r>
            <a:br>
              <a:rPr lang="en-US" sz="2000" dirty="0" smtClean="0"/>
            </a:br>
            <a:r>
              <a:rPr lang="en-US" sz="2000" dirty="0" smtClean="0"/>
              <a:t>e g </a:t>
            </a:r>
            <a:r>
              <a:rPr lang="en-US" sz="2000" dirty="0" err="1" smtClean="0"/>
              <a:t>fasting,vomiting</a:t>
            </a:r>
            <a:r>
              <a:rPr lang="en-US" sz="2000" dirty="0" smtClean="0"/>
              <a:t> ,</a:t>
            </a:r>
            <a:r>
              <a:rPr lang="en-US" sz="2000" dirty="0" err="1" smtClean="0"/>
              <a:t>diarrhoea,sweating,excessive</a:t>
            </a:r>
            <a:r>
              <a:rPr lang="en-US" sz="2000" dirty="0" smtClean="0"/>
              <a:t> fluid intake or excessive salt in take</a:t>
            </a:r>
            <a:br>
              <a:rPr lang="en-US" sz="2000" dirty="0" smtClean="0"/>
            </a:br>
            <a:r>
              <a:rPr lang="en-US" sz="2000" dirty="0" smtClean="0"/>
              <a:t/>
            </a:r>
            <a:br>
              <a:rPr lang="en-US" sz="2000" dirty="0" smtClean="0"/>
            </a:br>
            <a:r>
              <a:rPr lang="en-US" sz="2000" dirty="0" smtClean="0"/>
              <a:t>osmosis is </a:t>
            </a:r>
            <a:r>
              <a:rPr lang="en-US" sz="2000" dirty="0" err="1" smtClean="0"/>
              <a:t>controled</a:t>
            </a:r>
            <a:r>
              <a:rPr lang="en-US" sz="2000" dirty="0" smtClean="0"/>
              <a:t> by ;</a:t>
            </a:r>
            <a:br>
              <a:rPr lang="en-US" sz="2000" dirty="0" smtClean="0"/>
            </a:br>
            <a:r>
              <a:rPr lang="en-US" sz="2000" dirty="0" smtClean="0"/>
              <a:t>ADH</a:t>
            </a:r>
            <a:br>
              <a:rPr lang="en-US" sz="2000" dirty="0" smtClean="0"/>
            </a:br>
            <a:r>
              <a:rPr lang="en-US" sz="2000" dirty="0" smtClean="0"/>
              <a:t>thirst</a:t>
            </a:r>
            <a:br>
              <a:rPr lang="en-US" sz="2000" dirty="0" smtClean="0"/>
            </a:br>
            <a:r>
              <a:rPr lang="en-US" sz="2000" dirty="0" smtClean="0"/>
              <a:t>renal concentrating properties</a:t>
            </a:r>
            <a:endParaRPr lang="en-US" sz="2000" dirty="0"/>
          </a:p>
        </p:txBody>
      </p:sp>
      <p:sp>
        <p:nvSpPr>
          <p:cNvPr id="5" name="Subtitle 4"/>
          <p:cNvSpPr>
            <a:spLocks noGrp="1"/>
          </p:cNvSpPr>
          <p:nvPr>
            <p:ph type="subTitle" idx="4294967295"/>
          </p:nvPr>
        </p:nvSpPr>
        <p:spPr>
          <a:xfrm>
            <a:off x="5257800" y="0"/>
            <a:ext cx="3886200" cy="704850"/>
          </a:xfrm>
        </p:spPr>
        <p:txBody>
          <a:bodyPr>
            <a:noAutofit/>
          </a:bodyPr>
          <a:lstStyle/>
          <a:p>
            <a:pPr algn="ctr"/>
            <a:r>
              <a:rPr lang="en-US" sz="1400" dirty="0" smtClean="0">
                <a:solidFill>
                  <a:srgbClr val="002060"/>
                </a:solidFill>
                <a:latin typeface="Berlin Sans FB Demi" panose="020E0802020502020306" pitchFamily="34" charset="0"/>
              </a:rPr>
              <a:t>Ministry of higher Education                                     and Scientific Researches</a:t>
            </a:r>
            <a:endParaRPr lang="en-US" sz="1400" dirty="0">
              <a:solidFill>
                <a:srgbClr val="002060"/>
              </a:solidFill>
              <a:latin typeface="Berlin Sans FB Demi" panose="020E0802020502020306" pitchFamily="34" charset="0"/>
            </a:endParaRP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smtClean="0">
                <a:solidFill>
                  <a:srgbClr val="002060"/>
                </a:solidFill>
                <a:latin typeface="Berlin Sans FB Demi" panose="020E0802020502020306" pitchFamily="34" charset="0"/>
              </a:rPr>
              <a:t>Basrah                Al-</a:t>
            </a:r>
            <a:r>
              <a:rPr lang="en-US" sz="1400" dirty="0" err="1" smtClean="0">
                <a:solidFill>
                  <a:srgbClr val="002060"/>
                </a:solidFill>
                <a:latin typeface="Berlin Sans FB Demi" panose="020E0802020502020306" pitchFamily="34" charset="0"/>
              </a:rPr>
              <a:t>zahraa</a:t>
            </a:r>
            <a:r>
              <a:rPr lang="en-US" sz="1400" dirty="0" smtClean="0">
                <a:solidFill>
                  <a:srgbClr val="002060"/>
                </a:solidFill>
                <a:latin typeface="Berlin Sans FB Demi" panose="020E0802020502020306" pitchFamily="34" charset="0"/>
              </a:rPr>
              <a:t> medical </a:t>
            </a:r>
            <a:r>
              <a:rPr lang="en-US" sz="1400" dirty="0">
                <a:solidFill>
                  <a:srgbClr val="002060"/>
                </a:solidFill>
                <a:latin typeface="Berlin Sans FB Demi" panose="020E0802020502020306" pitchFamily="34" charset="0"/>
              </a:rPr>
              <a:t>college</a:t>
            </a:r>
          </a:p>
        </p:txBody>
      </p:sp>
      <p:sp>
        <p:nvSpPr>
          <p:cNvPr id="9" name="Rectangle 8"/>
          <p:cNvSpPr/>
          <p:nvPr/>
        </p:nvSpPr>
        <p:spPr>
          <a:xfrm>
            <a:off x="0" y="5550794"/>
            <a:ext cx="9144000" cy="113334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t>            </a:t>
            </a:r>
            <a:endParaRPr lang="en-US" dirty="0"/>
          </a:p>
          <a:p>
            <a:r>
              <a:rPr lang="en-US" b="1" dirty="0" smtClean="0"/>
              <a:t>           </a:t>
            </a:r>
            <a:r>
              <a:rPr lang="en-US" b="1" dirty="0"/>
              <a:t> </a:t>
            </a:r>
            <a:r>
              <a:rPr lang="en-US" b="1" dirty="0" smtClean="0"/>
              <a:t> </a:t>
            </a:r>
          </a:p>
          <a:p>
            <a:pPr lvl="0"/>
            <a:r>
              <a:rPr lang="en-US" b="1" dirty="0" smtClean="0"/>
              <a:t>             </a:t>
            </a:r>
          </a:p>
          <a:p>
            <a:pPr lvl="0"/>
            <a:r>
              <a:rPr lang="en-US" sz="1400" b="1" dirty="0" smtClean="0">
                <a:solidFill>
                  <a:prstClr val="black"/>
                </a:solidFill>
                <a:latin typeface="Times New Roman" pitchFamily="18" charset="0"/>
                <a:cs typeface="Times New Roman" pitchFamily="18" charset="0"/>
              </a:rPr>
              <a:t>               For </a:t>
            </a:r>
            <a:r>
              <a:rPr lang="en-US" sz="1400" b="1" dirty="0">
                <a:solidFill>
                  <a:prstClr val="black"/>
                </a:solidFill>
                <a:latin typeface="Times New Roman" pitchFamily="18" charset="0"/>
                <a:cs typeface="Times New Roman" pitchFamily="18" charset="0"/>
              </a:rPr>
              <a:t>more detailed instruction, any question, cases need help please post to the group of session</a:t>
            </a:r>
            <a:r>
              <a:rPr lang="en-US" sz="1400" b="1" dirty="0" smtClean="0">
                <a:solidFill>
                  <a:prstClr val="black"/>
                </a:solidFill>
                <a:latin typeface="Times New Roman" pitchFamily="18" charset="0"/>
                <a:cs typeface="Times New Roman" pitchFamily="18" charset="0"/>
              </a:rPr>
              <a:t>.</a:t>
            </a:r>
            <a:endParaRPr lang="en-US" sz="1400" b="1" dirty="0">
              <a:solidFill>
                <a:prstClr val="black"/>
              </a:solidFill>
              <a:latin typeface="Times New Roman" pitchFamily="18" charset="0"/>
              <a:cs typeface="Times New Roman" pitchFamily="18" charset="0"/>
            </a:endParaRPr>
          </a:p>
        </p:txBody>
      </p:sp>
      <p:sp>
        <p:nvSpPr>
          <p:cNvPr id="10" name="TextBox 9"/>
          <p:cNvSpPr txBox="1"/>
          <p:nvPr/>
        </p:nvSpPr>
        <p:spPr>
          <a:xfrm>
            <a:off x="152401" y="973420"/>
            <a:ext cx="8682506" cy="1200329"/>
          </a:xfrm>
          <a:prstGeom prst="rect">
            <a:avLst/>
          </a:prstGeom>
          <a:noFill/>
        </p:spPr>
        <p:txBody>
          <a:bodyPr wrap="square" rtlCol="0">
            <a:spAutoFit/>
          </a:bodyPr>
          <a:lstStyle/>
          <a:p>
            <a:endParaRPr lang="en-US" sz="2400" dirty="0"/>
          </a:p>
          <a:p>
            <a:endParaRPr lang="en-US" sz="2400" dirty="0" smtClean="0"/>
          </a:p>
          <a:p>
            <a:endParaRPr lang="en-US" sz="2400" b="1" dirty="0">
              <a:solidFill>
                <a:srgbClr val="00206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34545" y="0"/>
            <a:ext cx="759825" cy="742017"/>
          </a:xfrm>
          <a:prstGeom prst="rect">
            <a:avLst/>
          </a:prstGeom>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887" y="5595237"/>
            <a:ext cx="504423" cy="483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5635" y="6244478"/>
            <a:ext cx="542925" cy="4389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514f98a0-26d4-480c-9be1-44578f612e22.JPG"/>
          <p:cNvPicPr>
            <a:picLocks noChangeAspect="1"/>
          </p:cNvPicPr>
          <p:nvPr/>
        </p:nvPicPr>
        <p:blipFill>
          <a:blip r:embed="rId6" cstate="print"/>
          <a:stretch>
            <a:fillRect/>
          </a:stretch>
        </p:blipFill>
        <p:spPr>
          <a:xfrm>
            <a:off x="4230624" y="0"/>
            <a:ext cx="926592" cy="707136"/>
          </a:xfrm>
          <a:prstGeom prst="rect">
            <a:avLst/>
          </a:prstGeom>
        </p:spPr>
      </p:pic>
      <p:sp>
        <p:nvSpPr>
          <p:cNvPr id="16" name="Rectangle 15"/>
          <p:cNvSpPr/>
          <p:nvPr/>
        </p:nvSpPr>
        <p:spPr>
          <a:xfrm>
            <a:off x="7754112" y="731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LO2</a:t>
            </a:r>
            <a:endParaRPr lang="en-US" dirty="0"/>
          </a:p>
        </p:txBody>
      </p:sp>
      <p:pic>
        <p:nvPicPr>
          <p:cNvPr id="17" name="Picture 16" descr="IMG_4551.JPG"/>
          <p:cNvPicPr>
            <a:picLocks noChangeAspect="1"/>
          </p:cNvPicPr>
          <p:nvPr/>
        </p:nvPicPr>
        <p:blipFill>
          <a:blip r:embed="rId7" cstate="print"/>
          <a:stretch>
            <a:fillRect/>
          </a:stretch>
        </p:blipFill>
        <p:spPr>
          <a:xfrm>
            <a:off x="8095488" y="5547360"/>
            <a:ext cx="1048512" cy="987552"/>
          </a:xfrm>
          <a:prstGeom prst="rect">
            <a:avLst/>
          </a:prstGeom>
        </p:spPr>
      </p:pic>
    </p:spTree>
    <p:extLst>
      <p:ext uri="{BB962C8B-B14F-4D97-AF65-F5344CB8AC3E}">
        <p14:creationId xmlns:p14="http://schemas.microsoft.com/office/powerpoint/2010/main" xmlns="" val="2977646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1326</TotalTime>
  <Words>535</Words>
  <Application>Microsoft Office PowerPoint</Application>
  <PresentationFormat>On-screen Show (4:3)</PresentationFormat>
  <Paragraphs>209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 1-osmosis principls 2-control of osmosis</vt:lpstr>
      <vt:lpstr>What is osmsis the process of movement of water across a semipermeable membrane in response to concentration gradiant</vt:lpstr>
      <vt:lpstr>Slide 4</vt:lpstr>
      <vt:lpstr>Slide 5</vt:lpstr>
      <vt:lpstr>What is the osmotic pressure the pressure that the concentration gradiant difference exert on water to undergo osmosis through membrane </vt:lpstr>
      <vt:lpstr>Osmosis deal with water movement in the body compartments ,and since Na is the main ion controlling water volume there for the concentration of NaCl is the main control of plasma osmolarity  osmolarity= mosmol\liter osmolality = mosmol\kg at 37 temp osmolality=osmolarity normal value is between 280-300 mosmol\l  if cell with 280 mosmol\l exposed to pure water osmotic pressure =5400 mmHg </vt:lpstr>
      <vt:lpstr>Slide 8</vt:lpstr>
      <vt:lpstr>ECF and ICF osmolarity is equal and maintained in balance  osmolarity can change in : 1-solute change (NaCl) 2-water content of the body change  e g fasting,vomiting ,diarrhoea,sweating,excessive fluid intake or excessive salt in take  osmosis is controled by ; ADH thirst renal concentrating properties</vt:lpstr>
      <vt:lpstr>How dose the body sense the chnge in osmolarity?  The body has osmoreceptors mainly in the third ventricle in the brain if  there is dehydration plasma osmolarity increse-----brain oemoreceptors stimulated leading to 1-stimulate the hypothalamus  to produce ADH---decrease H2O loss 2-stimulate the insula and the anterior cingulate gyrus of cerebral cortex leading to feeling of thirst</vt:lpstr>
      <vt:lpstr>Slide 11</vt:lpstr>
      <vt:lpstr>Osmoreceprors sense 1-2 % change in plasma osmolarity it stimulate ADH secretion by a change of 275-290 average 280 it stimulate thirst  by a change of 285-305 average 290  blood pressure change by 20-30% of volume of plasma can trigger ADH</vt:lpstr>
      <vt:lpstr>water handeling by the nephron the ultrafiltraate is isosmotic to plasma in the PCT there is absorptin of NaCl and water but still isosmotic descending loop hyperosmotic 600 absorption of water no Na abs. ascending loop hyposmotic no water abs. but more Na abs.100-50 DCT and collecting tubules hyposmolar more Na abs. water abs under control of ADH</vt:lpstr>
      <vt:lpstr>Slide 14</vt:lpstr>
      <vt:lpstr>Slide 15</vt:lpstr>
      <vt:lpstr>Urea play role in the concentrating ablity of the kidney by recerculating it from the collecting duct to the loop through the interstitium</vt:lpstr>
      <vt:lpstr>Slide 17</vt:lpstr>
      <vt:lpstr>Slide 18</vt:lpstr>
      <vt:lpstr>What is the role of ADH in osmotic regulation of plasma</vt:lpstr>
      <vt:lpstr>Slide 20</vt:lpstr>
      <vt:lpstr>Daily need of Na 10-20 meq\l\day  we eat 100-20 meq\l\day increase Na =increase plasma osmolarity it trigger thirst that drive you to drink water+ADH  ADH can abnormaly secreted decrease =diabetes insipidus increase=inapproperiate ADH secretion</vt:lpstr>
    </vt:vector>
  </TitlesOfParts>
  <Company>rg-adguard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mmmm</cp:lastModifiedBy>
  <cp:revision>157</cp:revision>
  <dcterms:created xsi:type="dcterms:W3CDTF">2018-09-07T18:41:02Z</dcterms:created>
  <dcterms:modified xsi:type="dcterms:W3CDTF">2019-10-26T05:00:58Z</dcterms:modified>
</cp:coreProperties>
</file>